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30" r:id="rId13"/>
    <p:sldId id="301" r:id="rId14"/>
    <p:sldId id="300" r:id="rId15"/>
    <p:sldId id="316" r:id="rId16"/>
    <p:sldId id="317" r:id="rId17"/>
    <p:sldId id="313" r:id="rId18"/>
    <p:sldId id="314" r:id="rId19"/>
    <p:sldId id="327" r:id="rId20"/>
    <p:sldId id="328" r:id="rId21"/>
    <p:sldId id="333" r:id="rId22"/>
    <p:sldId id="329" r:id="rId23"/>
    <p:sldId id="297" r:id="rId24"/>
    <p:sldId id="308" r:id="rId25"/>
    <p:sldId id="331" r:id="rId26"/>
    <p:sldId id="319" r:id="rId27"/>
    <p:sldId id="332" r:id="rId28"/>
    <p:sldId id="320" r:id="rId29"/>
    <p:sldId id="315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5486400" cy="58540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(open, free) books</a:t>
            </a:r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198510" cy="55022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Highly granular “career/tech fairs”</a:t>
            </a:r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Specific “job postings/sites”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5121"/>
            <a:ext cx="6376577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89" y="1295399"/>
            <a:ext cx="5268622" cy="542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3200" dirty="0" smtClean="0"/>
              <a:t>Should a semester of “data science” substitute for second-semester Algebra II in LAUSD?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Relative importance of “data science” skills, knowledge, and abilities in general B.A./B.S.?</a:t>
            </a:r>
            <a:endParaRPr lang="en-US" altLang="en-US" sz="20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</a:t>
            </a:r>
            <a:r>
              <a:rPr lang="en-US" altLang="en-US" sz="1400" dirty="0" smtClean="0"/>
              <a:t>the </a:t>
            </a:r>
            <a:r>
              <a:rPr lang="en-US" altLang="en-US" sz="1400" i="1" dirty="0" smtClean="0"/>
              <a:t>market dynamics</a:t>
            </a:r>
            <a:r>
              <a:rPr lang="en-US" altLang="en-US" sz="1400" dirty="0" smtClean="0"/>
              <a:t> for </a:t>
            </a:r>
            <a:r>
              <a:rPr lang="en-US" altLang="en-US" sz="1400" dirty="0" smtClean="0"/>
              <a:t>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Inter-disciplinary?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</a:t>
            </a:r>
            <a:r>
              <a:rPr lang="en-US" altLang="en-US" sz="3200" dirty="0" err="1" smtClean="0">
                <a:ea typeface="Calibri" panose="020F0502020204030204" pitchFamily="34" charset="0"/>
              </a:rPr>
              <a:t>STEMish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  <a:endParaRPr lang="en-US" altLang="en-US" sz="3200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Mathematics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Abstract (“pure”) Reasoning</a:t>
            </a:r>
            <a:r>
              <a:rPr lang="en-US" altLang="en-US" sz="1400" dirty="0">
                <a:ea typeface="Calibri" panose="020F0502020204030204" pitchFamily="34" charset="0"/>
              </a:rPr>
              <a:t>, esp. w/ functions over </a:t>
            </a:r>
            <a:r>
              <a:rPr lang="en-US" altLang="en-US" sz="1400" i="1" dirty="0">
                <a:ea typeface="Calibri" panose="020F0502020204030204" pitchFamily="34" charset="0"/>
              </a:rPr>
              <a:t>Empirical (“applied”) Method</a:t>
            </a:r>
            <a:r>
              <a:rPr lang="en-US" altLang="en-US" sz="1400" dirty="0">
                <a:ea typeface="Calibri" panose="020F0502020204030204" pitchFamily="34" charset="0"/>
              </a:rPr>
              <a:t> esp. w/ algorithms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“Employers value </a:t>
            </a:r>
            <a:r>
              <a:rPr lang="en-US" altLang="en-US" sz="1400" i="1" dirty="0">
                <a:ea typeface="Calibri" panose="020F0502020204030204" pitchFamily="34" charset="0"/>
              </a:rPr>
              <a:t>concrete results </a:t>
            </a:r>
            <a:r>
              <a:rPr lang="en-US" altLang="en-US" sz="1400" dirty="0">
                <a:ea typeface="Calibri" panose="020F0502020204030204" pitchFamily="34" charset="0"/>
              </a:rPr>
              <a:t>with data; I need to know </a:t>
            </a:r>
            <a:r>
              <a:rPr lang="en-US" altLang="en-US" sz="1400" i="1" dirty="0">
                <a:ea typeface="Calibri" panose="020F0502020204030204" pitchFamily="34" charset="0"/>
              </a:rPr>
              <a:t>computer and data technologies</a:t>
            </a:r>
            <a:r>
              <a:rPr lang="en-US" altLang="en-US" sz="1400" dirty="0">
                <a:ea typeface="Calibri" panose="020F0502020204030204" pitchFamily="34" charset="0"/>
              </a:rPr>
              <a:t>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Engineering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Scale; Parallelism; “Utility Computing”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“My (often, very) small firm uses Amazon Web Services, Google Compute, and Microsoft Azure.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(machine learning)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Demonstrated capability with the </a:t>
            </a:r>
            <a:r>
              <a:rPr lang="en-US" altLang="en-US" sz="1400" i="1" dirty="0">
                <a:ea typeface="Calibri" panose="020F0502020204030204" pitchFamily="34" charset="0"/>
              </a:rPr>
              <a:t>current</a:t>
            </a:r>
            <a:r>
              <a:rPr lang="en-US" altLang="en-US" sz="1400" dirty="0">
                <a:ea typeface="Calibri" panose="020F0502020204030204" pitchFamily="34" charset="0"/>
              </a:rPr>
              <a:t> (“right now”) platforms and languages is the valued skill.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‘big data’”.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perhaps most confusing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are generally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necessarily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science”.  We might, however,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 research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>
                <a:ea typeface="Calibri" panose="020F0502020204030204" pitchFamily="34" charset="0"/>
              </a:rPr>
              <a:t>n</a:t>
            </a:r>
            <a:r>
              <a:rPr lang="en-US" altLang="en-US" sz="1800" i="1" dirty="0" smtClean="0">
                <a:ea typeface="Calibri" panose="020F0502020204030204" pitchFamily="34" charset="0"/>
              </a:rPr>
              <a:t>ew 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Oil</a:t>
            </a:r>
            <a:r>
              <a:rPr lang="en-US" altLang="en-US" sz="1800" dirty="0" smtClean="0">
                <a:ea typeface="Calibri" panose="020F0502020204030204" pitchFamily="34" charset="0"/>
              </a:rPr>
              <a:t>” Challenges and Opportunities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(philosophically)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</a:t>
            </a:r>
            <a:r>
              <a:rPr lang="en-US" altLang="en-US" sz="1200" i="1" dirty="0">
                <a:ea typeface="Calibri" panose="020F0502020204030204" pitchFamily="34" charset="0"/>
              </a:rPr>
              <a:t>You don’t know </a:t>
            </a:r>
            <a:r>
              <a:rPr lang="en-US" altLang="en-US" sz="1200" i="1" dirty="0" smtClean="0">
                <a:ea typeface="Calibri" panose="020F0502020204030204" pitchFamily="34" charset="0"/>
              </a:rPr>
              <a:t>me!</a:t>
            </a:r>
            <a:r>
              <a:rPr lang="en-US" altLang="en-US" sz="1200" dirty="0" smtClean="0">
                <a:ea typeface="Calibri" panose="020F0502020204030204" pitchFamily="34" charset="0"/>
              </a:rPr>
              <a:t>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learn how to write 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the right organization, and the right community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eco-system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smtClean="0">
                <a:ea typeface="Calibri" panose="020F0502020204030204" pitchFamily="34" charset="0"/>
              </a:rPr>
              <a:t>Dynamic Visualization</a:t>
            </a:r>
            <a:r>
              <a:rPr lang="en-US" altLang="en-US" sz="120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hypotheses, models</a:t>
            </a:r>
            <a:r>
              <a:rPr lang="en-US" altLang="en-US" sz="1200" i="1" dirty="0">
                <a:ea typeface="Calibri" panose="020F0502020204030204" pitchFamily="34" charset="0"/>
              </a:rPr>
              <a:t>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inference, and diagnostics</a:t>
            </a:r>
            <a:r>
              <a:rPr lang="en-US" altLang="en-US" sz="1200" dirty="0" smtClean="0">
                <a:ea typeface="Calibri" panose="020F0502020204030204" pitchFamily="34" charset="0"/>
              </a:rPr>
              <a:t>; </a:t>
            </a:r>
            <a:r>
              <a:rPr lang="en-US" altLang="en-US" sz="1200" dirty="0">
                <a:ea typeface="Calibri" panose="020F0502020204030204" pitchFamily="34" charset="0"/>
              </a:rPr>
              <a:t>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an income, I gain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(long-term,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Auto-</a:t>
            </a:r>
            <a:r>
              <a:rPr lang="en-US" altLang="en-US" sz="1200" dirty="0" err="1" smtClean="0">
                <a:ea typeface="Calibri" panose="020F0502020204030204" pitchFamily="34" charset="0"/>
              </a:rPr>
              <a:t>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myself from Linux, Raspberry Pi, Apps,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(Economic/Business)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Information 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Complex SQL Joins; rectangular transformations; unstructured text; file 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too.”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Management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Organizational Theory (matrix functions);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Extreme</a:t>
            </a:r>
            <a:r>
              <a:rPr lang="en-US" altLang="en-US" sz="1400" dirty="0" smtClean="0">
                <a:ea typeface="Calibri" panose="020F0502020204030204" pitchFamily="34" charset="0"/>
              </a:rPr>
              <a:t> Theory 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don’t want to.</a:t>
            </a:r>
            <a:r>
              <a:rPr lang="en-US" altLang="en-US" sz="1400" i="1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work for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man;</a:t>
            </a:r>
            <a:r>
              <a:rPr lang="en-US" altLang="en-US" sz="1400" dirty="0" smtClean="0">
                <a:ea typeface="Calibri" panose="020F0502020204030204" pitchFamily="34" charset="0"/>
              </a:rPr>
              <a:t> I really, truly have 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entrepreneurial mindset</a:t>
            </a:r>
            <a:r>
              <a:rPr lang="en-US" altLang="en-US" sz="1400" dirty="0" smtClean="0">
                <a:ea typeface="Calibri" panose="020F0502020204030204" pitchFamily="34" charset="0"/>
              </a:rPr>
              <a:t> in my soul.”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5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(4/4)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Extreme Discounting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</a:t>
            </a:r>
            <a:r>
              <a:rPr lang="en-US" altLang="en-US" sz="1400" dirty="0" smtClean="0">
                <a:ea typeface="Calibri" panose="020F0502020204030204" pitchFamily="34" charset="0"/>
              </a:rPr>
              <a:t>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long-term 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History</a:t>
            </a:r>
            <a:endParaRPr lang="en-US" sz="1800" dirty="0"/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 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</a:t>
            </a:r>
            <a:r>
              <a:rPr lang="en-US" altLang="en-US" sz="1400" dirty="0" smtClean="0">
                <a:ea typeface="Calibri" panose="020F0502020204030204" pitchFamily="34" charset="0"/>
              </a:rPr>
              <a:t>supportive, and persistent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anecdotal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“Badges”? Join professional (paid) associations?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their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are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in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future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FOSS software, etc.), are we, in fact, inadvertently and unexpectedly, helping some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(professional and life)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Baumer</a:t>
            </a:r>
            <a:r>
              <a:rPr lang="en-US" altLang="en-US" sz="1600" dirty="0" smtClean="0">
                <a:ea typeface="Calibri" panose="020F0502020204030204" pitchFamily="34" charset="0"/>
              </a:rPr>
              <a:t>, B.,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Centinkaya-Rundel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Bray, A.,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Loi</a:t>
            </a:r>
            <a:r>
              <a:rPr lang="en-US" altLang="en-US" sz="1600" dirty="0" smtClean="0">
                <a:ea typeface="Calibri" panose="020F0502020204030204" pitchFamily="34" charset="0"/>
              </a:rPr>
              <a:t>, L., and Horton, N.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2014)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“R Markdown: Integrating A Reproducible Analysis Tool into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8(1</a:t>
            </a:r>
            <a:r>
              <a:rPr lang="en-US" altLang="en-US" sz="1600" dirty="0">
                <a:ea typeface="Calibri" panose="020F0502020204030204" pitchFamily="34" charset="0"/>
              </a:rPr>
              <a:t>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://escholarship.org/uc/item/90b2f5xh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Cetinkaya-Rundel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Diez</a:t>
            </a:r>
            <a:r>
              <a:rPr lang="en-US" altLang="en-US" sz="1600" dirty="0" smtClean="0">
                <a:ea typeface="Calibri" panose="020F0502020204030204" pitchFamily="34" charset="0"/>
              </a:rPr>
              <a:t>, D., and Barr, C. </a:t>
            </a:r>
            <a:r>
              <a:rPr lang="en-US" altLang="en-US" sz="1600" dirty="0">
                <a:ea typeface="Calibri" panose="020F0502020204030204" pitchFamily="34" charset="0"/>
              </a:rPr>
              <a:t>(2013) 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OpenIntro</a:t>
            </a:r>
            <a:r>
              <a:rPr lang="en-US" altLang="en-US" sz="1600" dirty="0" smtClean="0">
                <a:ea typeface="Calibri" panose="020F0502020204030204" pitchFamily="34" charset="0"/>
              </a:rPr>
              <a:t> Statistics: an Open-source Textbook”,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7(3)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://escholarship.org/uc/item/6ms0x5nf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Friedman, J.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2001) </a:t>
            </a:r>
            <a:r>
              <a:rPr lang="en-US" altLang="en-US" sz="1600" dirty="0">
                <a:ea typeface="Calibri" panose="020F0502020204030204" pitchFamily="34" charset="0"/>
              </a:rPr>
              <a:t>, “The </a:t>
            </a:r>
            <a:r>
              <a:rPr lang="en-US" altLang="en-US" sz="1600" dirty="0" smtClean="0">
                <a:ea typeface="Calibri" panose="020F0502020204030204" pitchFamily="34" charset="0"/>
              </a:rPr>
              <a:t>Role of Statistics in the Data Revolution”,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 smtClean="0">
                <a:ea typeface="Calibri" panose="020F0502020204030204" pitchFamily="34" charset="0"/>
              </a:rPr>
              <a:t>, 49(1) p. 5-10</a:t>
            </a:r>
            <a:endParaRPr lang="en-US" sz="1600" dirty="0"/>
          </a:p>
          <a:p>
            <a:endParaRPr lang="en-US" altLang="en-US" sz="16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Garfield, J., and Ben-</a:t>
            </a:r>
            <a:r>
              <a:rPr lang="en-US" altLang="en-US" sz="1600" dirty="0" err="1">
                <a:ea typeface="Calibri" panose="020F0502020204030204" pitchFamily="34" charset="0"/>
              </a:rPr>
              <a:t>Zvi</a:t>
            </a:r>
            <a:r>
              <a:rPr lang="en-US" altLang="en-US" sz="1600" dirty="0">
                <a:ea typeface="Calibri" panose="020F0502020204030204" pitchFamily="34" charset="0"/>
              </a:rPr>
              <a:t>, D. (2007) , “How Students Learn Statistics Revisited: A Current Review of Research on Teaching and Learning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75(3) p. 372-396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Gould, R.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2010)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“Statistics and the Modern Student”,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78(2) </a:t>
            </a:r>
            <a:r>
              <a:rPr lang="en-US" altLang="en-US" sz="1600" dirty="0">
                <a:ea typeface="Calibri" panose="020F0502020204030204" pitchFamily="34" charset="0"/>
              </a:rPr>
              <a:t>p. </a:t>
            </a:r>
            <a:r>
              <a:rPr lang="en-US" altLang="en-US" sz="1600" dirty="0" smtClean="0">
                <a:ea typeface="Calibri" panose="020F0502020204030204" pitchFamily="34" charset="0"/>
              </a:rPr>
              <a:t>297-315</a:t>
            </a:r>
            <a:endParaRPr lang="en-US" sz="1600" dirty="0"/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</a:t>
            </a:r>
            <a:r>
              <a:rPr lang="en-US" altLang="en-US" sz="1600" dirty="0">
                <a:ea typeface="Calibri" panose="020F0502020204030204" pitchFamily="34" charset="0"/>
              </a:rPr>
              <a:t>, J., </a:t>
            </a:r>
            <a:r>
              <a:rPr lang="en-US" altLang="en-US" sz="1600" dirty="0" err="1">
                <a:ea typeface="Calibri" panose="020F0502020204030204" pitchFamily="34" charset="0"/>
              </a:rPr>
              <a:t>Hoerl</a:t>
            </a:r>
            <a:r>
              <a:rPr lang="en-US" altLang="en-US" sz="1600" dirty="0">
                <a:ea typeface="Calibri" panose="020F0502020204030204" pitchFamily="34" charset="0"/>
              </a:rPr>
              <a:t>, R., Horton, N., and Nolan, D. (Oct. 12, 2014), </a:t>
            </a:r>
            <a:r>
              <a:rPr lang="en-US" sz="1600" dirty="0"/>
              <a:t>Data Science in the Statistics Curricula :  Preparing Students to “Think with Data”  [ http://arxiv.org/ftp/arxiv/papers/1410/1410.3127.pdf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Kaplan, D.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2007)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“Computing and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1(1) </a:t>
            </a:r>
            <a:r>
              <a:rPr lang="en-US" sz="1600" dirty="0"/>
              <a:t>[https://escholarship.org/uc/item/3088k195 ]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Koenker</a:t>
            </a:r>
            <a:r>
              <a:rPr lang="en-US" altLang="en-US" sz="1600" dirty="0" smtClean="0">
                <a:ea typeface="Calibri" panose="020F0502020204030204" pitchFamily="34" charset="0"/>
              </a:rPr>
              <a:t>, R., and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Mizera</a:t>
            </a:r>
            <a:r>
              <a:rPr lang="en-US" altLang="en-US" sz="1600" dirty="0" smtClean="0">
                <a:ea typeface="Calibri" panose="020F0502020204030204" pitchFamily="34" charset="0"/>
              </a:rPr>
              <a:t>, I. </a:t>
            </a:r>
            <a:r>
              <a:rPr lang="en-US" altLang="en-US" sz="1600" dirty="0">
                <a:ea typeface="Calibri" panose="020F0502020204030204" pitchFamily="34" charset="0"/>
              </a:rPr>
              <a:t>(2014), “Tidy Data</a:t>
            </a:r>
            <a:r>
              <a:rPr lang="en-US" sz="1600" dirty="0"/>
              <a:t>”, </a:t>
            </a:r>
            <a:r>
              <a:rPr lang="en-US" sz="1600" i="1" dirty="0"/>
              <a:t>Journal of Statistical Software</a:t>
            </a:r>
            <a:r>
              <a:rPr lang="en-US" sz="1600" dirty="0"/>
              <a:t>, </a:t>
            </a:r>
            <a:r>
              <a:rPr lang="en-US" sz="1600" dirty="0" smtClean="0"/>
              <a:t>60(5) Sep</a:t>
            </a:r>
            <a:r>
              <a:rPr lang="en-US" sz="1600" dirty="0"/>
              <a:t>. </a:t>
            </a:r>
            <a:r>
              <a:rPr lang="en-US" sz="1600" dirty="0" smtClean="0"/>
              <a:t>[ http</a:t>
            </a:r>
            <a:r>
              <a:rPr lang="en-US" sz="1600" dirty="0"/>
              <a:t>://www.jstatsoft.org/v60/i05/paper]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Nolan</a:t>
            </a:r>
            <a:r>
              <a:rPr lang="en-US" altLang="en-US" sz="1600" dirty="0">
                <a:ea typeface="Calibri" panose="020F0502020204030204" pitchFamily="34" charset="0"/>
              </a:rPr>
              <a:t>, D., and Lang, D. T</a:t>
            </a:r>
            <a:r>
              <a:rPr lang="en-US" altLang="en-US" sz="1600" dirty="0" smtClean="0">
                <a:ea typeface="Calibri" panose="020F0502020204030204" pitchFamily="34" charset="0"/>
              </a:rPr>
              <a:t>. (2010), “</a:t>
            </a:r>
            <a:r>
              <a:rPr lang="en-US" altLang="en-US" sz="1600" dirty="0"/>
              <a:t>Computing in the Statistics Curricula</a:t>
            </a:r>
            <a:r>
              <a:rPr lang="en-US" sz="1600" dirty="0" smtClean="0"/>
              <a:t>”, </a:t>
            </a:r>
            <a:r>
              <a:rPr lang="en-US" sz="1600" i="1" dirty="0" smtClean="0"/>
              <a:t>American Statistician</a:t>
            </a:r>
            <a:r>
              <a:rPr lang="en-US" sz="1600" dirty="0" smtClean="0"/>
              <a:t>, 64(10) p. 97-107  </a:t>
            </a:r>
            <a:r>
              <a:rPr lang="en-US" sz="1600" dirty="0"/>
              <a:t>[ http://www.stat.berkeley.edu/~statcur/Preprints/ComputingCurric3.pdf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sz="1600" dirty="0" smtClean="0"/>
              <a:t>Big Data Investment, Skills, and Firm Value”,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</a:p>
          <a:p>
            <a:endParaRPr lang="en-US" sz="1600" dirty="0"/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Wickham, H</a:t>
            </a:r>
            <a:r>
              <a:rPr lang="en-US" altLang="en-US" sz="1600" dirty="0" smtClean="0">
                <a:ea typeface="Calibri" panose="020F0502020204030204" pitchFamily="34" charset="0"/>
              </a:rPr>
              <a:t>. </a:t>
            </a:r>
            <a:r>
              <a:rPr lang="en-US" altLang="en-US" sz="1600" dirty="0" smtClean="0">
                <a:ea typeface="Calibri" panose="020F0502020204030204" pitchFamily="34" charset="0"/>
              </a:rPr>
              <a:t>(2014), “Tidy Data</a:t>
            </a:r>
            <a:r>
              <a:rPr lang="en-US" sz="1600" dirty="0" smtClean="0"/>
              <a:t>”, </a:t>
            </a:r>
            <a:r>
              <a:rPr lang="en-US" sz="1600" i="1" dirty="0" smtClean="0"/>
              <a:t>Journal of Statistical Software</a:t>
            </a:r>
            <a:r>
              <a:rPr lang="en-US" sz="1600" dirty="0" smtClean="0"/>
              <a:t>, 59(10) Aug. </a:t>
            </a:r>
            <a:r>
              <a:rPr lang="en-US" sz="1600" dirty="0" smtClean="0"/>
              <a:t>[ http</a:t>
            </a:r>
            <a:r>
              <a:rPr lang="en-US" sz="1600" dirty="0"/>
              <a:t>://www.jstatsoft.org/v59/i10/paper </a:t>
            </a:r>
            <a:r>
              <a:rPr lang="en-US" sz="1600" dirty="0"/>
              <a:t>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dirty="0" smtClean="0"/>
              <a:t>J. </a:t>
            </a:r>
            <a:r>
              <a:rPr lang="en-US" sz="1600" dirty="0"/>
              <a:t>of Data </a:t>
            </a:r>
            <a:r>
              <a:rPr lang="en-US" sz="1600" dirty="0" smtClean="0"/>
              <a:t>Science; Data</a:t>
            </a:r>
            <a:r>
              <a:rPr lang="en-US" sz="1600" dirty="0"/>
              <a:t>, </a:t>
            </a:r>
            <a:r>
              <a:rPr lang="en-US" sz="1600" dirty="0" err="1"/>
              <a:t>dikw</a:t>
            </a:r>
            <a:r>
              <a:rPr lang="en-US" sz="1600" dirty="0"/>
              <a:t>, big data and data </a:t>
            </a:r>
            <a:r>
              <a:rPr lang="en-US" sz="1600" dirty="0" smtClean="0"/>
              <a:t>science; Big Data; Machine Learning; Data Mining and Data Discovery; J. </a:t>
            </a:r>
            <a:r>
              <a:rPr lang="en-US" sz="1600" dirty="0"/>
              <a:t>of Statistical </a:t>
            </a:r>
            <a:r>
              <a:rPr lang="en-US" sz="1600" dirty="0" smtClean="0"/>
              <a:t>Science; Technology Innovations in Statistical Education; International Statistical Review; J. of Statistics Education</a:t>
            </a:r>
            <a:endParaRPr lang="en-US" sz="1600" dirty="0"/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2015) (Denmark) (2014 was held at UCLA)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in Finance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PythonQuants</a:t>
            </a:r>
            <a:r>
              <a:rPr lang="en-US" altLang="en-US" sz="1600" dirty="0" smtClean="0">
                <a:ea typeface="Calibri" panose="020F0502020204030204" pitchFamily="34" charset="0"/>
              </a:rPr>
              <a:t> Conference 2014;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SciPy</a:t>
            </a:r>
            <a:r>
              <a:rPr lang="en-US" altLang="en-US" sz="1600" dirty="0" smtClean="0">
                <a:ea typeface="Calibri" panose="020F0502020204030204" pitchFamily="34" charset="0"/>
              </a:rPr>
              <a:t>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JuliaCon</a:t>
            </a:r>
            <a:r>
              <a:rPr lang="en-US" altLang="en-US" sz="1600" dirty="0" smtClean="0">
                <a:ea typeface="Calibri" panose="020F0502020204030204" pitchFamily="34" charset="0"/>
              </a:rPr>
              <a:t>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3999"/>
            <a:ext cx="3657600" cy="5191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Difference between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recommended</a:t>
            </a:r>
            <a:r>
              <a:rPr lang="en-US" altLang="en-US" dirty="0" smtClean="0">
                <a:ea typeface="Calibri" panose="020F0502020204030204" pitchFamily="34" charset="0"/>
              </a:rPr>
              <a:t> and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required</a:t>
            </a:r>
            <a:endParaRPr lang="en-US" altLang="en-US" sz="3200" i="1" dirty="0" smtClean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Some tools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 than </a:t>
            </a:r>
            <a:r>
              <a:rPr lang="en-US" altLang="en-US" sz="3200" i="1" dirty="0" smtClean="0">
                <a:ea typeface="Calibri" panose="020F0502020204030204" pitchFamily="34" charset="0"/>
              </a:rPr>
              <a:t>R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</a:t>
            </a:r>
            <a:r>
              <a:rPr lang="en-US" altLang="en-US" sz="1600" dirty="0" smtClean="0">
                <a:ea typeface="Calibri" panose="020F0502020204030204" pitchFamily="34" charset="0"/>
              </a:rPr>
              <a:t>Frontline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Gephi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G(NU)LPK, </a:t>
            </a:r>
            <a:r>
              <a:rPr lang="en-US" altLang="en-US" sz="1600" dirty="0" smtClean="0">
                <a:ea typeface="Calibri" panose="020F0502020204030204" pitchFamily="34" charset="0"/>
              </a:rPr>
              <a:t>COIN-OR, </a:t>
            </a:r>
            <a:r>
              <a:rPr lang="en-US" altLang="en-US" sz="1600" dirty="0" smtClean="0">
                <a:ea typeface="Calibri" panose="020F0502020204030204" pitchFamily="34" charset="0"/>
              </a:rPr>
              <a:t>CSDP, NASTRAN/BLAS</a:t>
            </a:r>
            <a:r>
              <a:rPr lang="en-US" altLang="en-US" sz="1600" dirty="0" smtClean="0">
                <a:ea typeface="Calibri" panose="020F0502020204030204" pitchFamily="34" charset="0"/>
              </a:rPr>
              <a:t>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General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0236"/>
            <a:ext cx="7315200" cy="56162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MOOCs</a:t>
            </a:r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2588</Words>
  <Application>Microsoft Office PowerPoint</Application>
  <PresentationFormat>On-screen Show (4:3)</PresentationFormat>
  <Paragraphs>281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Difference between B.A./B.S. recommended and B.A./B.S. required</vt:lpstr>
      <vt:lpstr>Some tools (other than R)</vt:lpstr>
      <vt:lpstr>General Coordination</vt:lpstr>
      <vt:lpstr>A few good MOOCs</vt:lpstr>
      <vt:lpstr>A few good (open, free) books</vt:lpstr>
      <vt:lpstr>Highly granular “career/tech fairs”</vt:lpstr>
      <vt:lpstr>Specific “job postings/sites”</vt:lpstr>
      <vt:lpstr>PowerPoint Presentation</vt:lpstr>
      <vt:lpstr>Should a semester of “data science” substitute for second-semester Algebra II in LAUSD?</vt:lpstr>
      <vt:lpstr>Relative importance of “data science” skills, knowledge, and abilities in general B.A./B.S.?</vt:lpstr>
      <vt:lpstr>PowerPoint Presentation</vt:lpstr>
      <vt:lpstr>4-year Schools in this New “Service” Economy in CA?</vt:lpstr>
      <vt:lpstr>CCC’s in this New “Service” Economy?</vt:lpstr>
      <vt:lpstr>Candidate Explanations (1/4) (STEMish)</vt:lpstr>
      <vt:lpstr>Candidate Explanations (2/4) (Sociological)</vt:lpstr>
      <vt:lpstr>Candidate Explanations (3/4) (Economic/Business)</vt:lpstr>
      <vt:lpstr>Candidate Explanations (4/4) (Other/Interdisciplinary)</vt:lpstr>
      <vt:lpstr>Open Questions</vt:lpstr>
      <vt:lpstr>Open Questions</vt:lpstr>
      <vt:lpstr>Further Reading (peer reviewed)</vt:lpstr>
      <vt:lpstr>Further Reading (peer reviewed)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236</cp:revision>
  <cp:lastPrinted>2013-12-28T01:30:23Z</cp:lastPrinted>
  <dcterms:created xsi:type="dcterms:W3CDTF">2010-10-28T16:48:55Z</dcterms:created>
  <dcterms:modified xsi:type="dcterms:W3CDTF">2015-02-25T01:38:57Z</dcterms:modified>
</cp:coreProperties>
</file>